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594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76" r:id="rId4"/>
    <p:sldId id="271" r:id="rId5"/>
    <p:sldId id="278" r:id="rId6"/>
    <p:sldId id="273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73F85DBC-FCA4-4F27-BADC-EDB2025E2AC6}">
          <p14:sldIdLst>
            <p14:sldId id="256"/>
          </p14:sldIdLst>
        </p14:section>
        <p14:section name="Exempel på Layouter" id="{ADF40A6D-7FF3-41DA-948E-93F4E8FFB569}">
          <p14:sldIdLst/>
        </p14:section>
        <p14:section name="Instruktion av ppt-mallen" id="{55D86A81-7526-4CB2-AD27-B3EF5E673B66}">
          <p14:sldIdLst>
            <p14:sldId id="270"/>
            <p14:sldId id="276"/>
            <p14:sldId id="271"/>
            <p14:sldId id="278"/>
            <p14:sldId id="273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F2B4"/>
    <a:srgbClr val="3F5564"/>
    <a:srgbClr val="0077BC"/>
    <a:srgbClr val="D53878"/>
    <a:srgbClr val="008391"/>
    <a:srgbClr val="F0CD50"/>
    <a:srgbClr val="4675B7"/>
    <a:srgbClr val="DBD1E6"/>
    <a:srgbClr val="D2D8DB"/>
    <a:srgbClr val="CBE2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8" autoAdjust="0"/>
    <p:restoredTop sz="83978" autoAdjust="0"/>
  </p:normalViewPr>
  <p:slideViewPr>
    <p:cSldViewPr snapToGrid="0">
      <p:cViewPr varScale="1">
        <p:scale>
          <a:sx n="96" d="100"/>
          <a:sy n="96" d="100"/>
        </p:scale>
        <p:origin x="1146" y="84"/>
      </p:cViewPr>
      <p:guideLst/>
    </p:cSldViewPr>
  </p:slideViewPr>
  <p:outlineViewPr>
    <p:cViewPr>
      <p:scale>
        <a:sx n="33" d="100"/>
        <a:sy n="33" d="100"/>
      </p:scale>
      <p:origin x="0" y="-325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2019-03-06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2019-03-06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7DBA35B-1191-4174-B153-7DD1424FD990}" type="datetime1">
              <a:rPr lang="sv-SE" smtClean="0"/>
              <a:t>2019-03-06</a:t>
            </a:fld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1086EF-3011-429C-976B-61D9CA3A2B5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8763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2</a:t>
            </a:fld>
            <a:endParaRPr lang="sv-S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3</a:t>
            </a:fld>
            <a:endParaRPr lang="sv-S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marL="228600" indent="-228600">
              <a:buFont typeface="+mj-lt"/>
              <a:buNone/>
            </a:pP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/>
              <a:pPr/>
              <a:t>6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APHIC_small13.jpg">
            <a:extLst>
              <a:ext uri="{FF2B5EF4-FFF2-40B4-BE49-F238E27FC236}">
                <a16:creationId xmlns:a16="http://schemas.microsoft.com/office/drawing/2014/main" id="{5204CAAF-1FC3-4EA9-BD28-F1337E30082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1144857"/>
            <a:ext cx="11366503" cy="53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696" y="2626153"/>
            <a:ext cx="8728608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1696" y="4165601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731696" y="4606637"/>
            <a:ext cx="8728608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pic>
        <p:nvPicPr>
          <p:cNvPr id="10" name="Bildobjekt 9" descr="Logo" title="Logo">
            <a:extLst>
              <a:ext uri="{FF2B5EF4-FFF2-40B4-BE49-F238E27FC236}">
                <a16:creationId xmlns:a16="http://schemas.microsoft.com/office/drawing/2014/main" id="{237D2329-F0C7-417C-B975-EC8BDADC47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94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fot 1">
            <a:extLst>
              <a:ext uri="{FF2B5EF4-FFF2-40B4-BE49-F238E27FC236}">
                <a16:creationId xmlns:a16="http://schemas.microsoft.com/office/drawing/2014/main" id="{4C2CB002-9FCD-48CA-BEF4-9C216A360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9999" y="6376989"/>
            <a:ext cx="5616000" cy="147636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16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64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7839975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07989" y="404812"/>
            <a:ext cx="11376024" cy="550862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D10787AB-672F-422E-BCDA-03232A03F8B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32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 descr="GRAPHIC_small13.jpg">
            <a:extLst>
              <a:ext uri="{FF2B5EF4-FFF2-40B4-BE49-F238E27FC236}">
                <a16:creationId xmlns:a16="http://schemas.microsoft.com/office/drawing/2014/main" id="{59F83125-339A-484B-B9BF-BD79EE6C97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404813"/>
            <a:ext cx="11366503" cy="5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F8CA43A6-7E16-4DBD-AD75-D68133193CDD}"/>
              </a:ext>
            </a:extLst>
          </p:cNvPr>
          <p:cNvSpPr txBox="1"/>
          <p:nvPr userDrawn="1"/>
        </p:nvSpPr>
        <p:spPr>
          <a:xfrm>
            <a:off x="407988" y="6453188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DC04C49-4CED-4243-BDCA-2F07DD860D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498641" y="6168924"/>
            <a:ext cx="1280271" cy="426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898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 descr="GRAPHIC_small13.jpg">
            <a:extLst>
              <a:ext uri="{FF2B5EF4-FFF2-40B4-BE49-F238E27FC236}">
                <a16:creationId xmlns:a16="http://schemas.microsoft.com/office/drawing/2014/main" id="{89EAC5FE-96D5-4761-A88C-320EE8D1A0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07986" y="1144857"/>
            <a:ext cx="11366503" cy="5307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2522B255-A89B-4F1E-A846-36B4A9F18AE3}"/>
              </a:ext>
            </a:extLst>
          </p:cNvPr>
          <p:cNvSpPr txBox="1"/>
          <p:nvPr userDrawn="1"/>
        </p:nvSpPr>
        <p:spPr>
          <a:xfrm>
            <a:off x="407987" y="580165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>
                <a:latin typeface="+mn-lt"/>
              </a:rPr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91AD600-C07A-4C4F-816C-2BE89532B957}"/>
              </a:ext>
            </a:extLst>
          </p:cNvPr>
          <p:cNvSpPr txBox="1"/>
          <p:nvPr userDrawn="1"/>
        </p:nvSpPr>
        <p:spPr>
          <a:xfrm>
            <a:off x="1420650" y="2405064"/>
            <a:ext cx="3026004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dirty="0">
                <a:solidFill>
                  <a:schemeClr val="tx1"/>
                </a:solidFill>
              </a:rPr>
              <a:t>Kontakt</a:t>
            </a:r>
          </a:p>
        </p:txBody>
      </p:sp>
      <p:pic>
        <p:nvPicPr>
          <p:cNvPr id="14" name="Bildobjekt 13" descr="Logo" title="Logo">
            <a:extLst>
              <a:ext uri="{FF2B5EF4-FFF2-40B4-BE49-F238E27FC236}">
                <a16:creationId xmlns:a16="http://schemas.microsoft.com/office/drawing/2014/main" id="{D53FD212-C69B-49D3-895C-7AFEF261D5C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2A88247C-D101-4E1B-9EE5-480C5ADB267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20649" y="2830624"/>
            <a:ext cx="6148878" cy="2971086"/>
          </a:xfrm>
        </p:spPr>
        <p:txBody>
          <a:bodyPr numCol="1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</p:spTree>
    <p:extLst>
      <p:ext uri="{BB962C8B-B14F-4D97-AF65-F5344CB8AC3E}">
        <p14:creationId xmlns:p14="http://schemas.microsoft.com/office/powerpoint/2010/main" val="11356749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194BDD5C-7EC3-478A-8795-61C3B25A5E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82706" y="2300663"/>
            <a:ext cx="1426588" cy="2261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40971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ubrik + 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v-SE" dirty="0"/>
              <a:t>Rubrik </a:t>
            </a:r>
            <a:r>
              <a:rPr lang="sv-SE" dirty="0" err="1"/>
              <a:t>rubrik</a:t>
            </a:r>
            <a:r>
              <a:rPr lang="sv-SE" dirty="0"/>
              <a:t> </a:t>
            </a:r>
            <a:r>
              <a:rPr lang="sv-SE" dirty="0" err="1"/>
              <a:t>rubrik</a:t>
            </a:r>
            <a:endParaRPr lang="sv-SE" dirty="0"/>
          </a:p>
        </p:txBody>
      </p:sp>
      <p:sp>
        <p:nvSpPr>
          <p:cNvPr id="2" name="Platshållare för bild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696000" y="1440000"/>
            <a:ext cx="10971464" cy="4694400"/>
          </a:xfrm>
        </p:spPr>
        <p:txBody>
          <a:bodyPr/>
          <a:lstStyle/>
          <a:p>
            <a:pPr lvl="0"/>
            <a:r>
              <a:rPr lang="en-US" dirty="0"/>
              <a:t>Text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r>
              <a:rPr lang="en-US" dirty="0"/>
              <a:t> </a:t>
            </a:r>
            <a:r>
              <a:rPr lang="en-US" dirty="0" err="1"/>
              <a:t>text</a:t>
            </a:r>
            <a:endParaRPr lang="en-US" dirty="0"/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28187755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1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408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2764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51FAA0E3-3FDA-41A6-B9F8-73A1FEF3134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282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18EAA5A-4340-4EE5-A1A8-3200B98C0962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6800" y="1736728"/>
            <a:ext cx="5734800" cy="41946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71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0609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834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988" y="404813"/>
            <a:ext cx="9170279" cy="736959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97213" y="6452974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100" smtClean="0"/>
              <a:pPr algn="r"/>
              <a:t>‹#›</a:t>
            </a:fld>
            <a:endParaRPr lang="sv-SE" sz="110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07988" y="6454562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100" dirty="0"/>
              <a:t>Hållbar stad – öppen för världen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2"/>
            <a:ext cx="10080000" cy="416878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9C14C87-C51C-4DDC-8577-40D68590825E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10297795" y="401983"/>
            <a:ext cx="1481456" cy="499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32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5" r:id="rId1"/>
    <p:sldLayoutId id="2147484596" r:id="rId2"/>
    <p:sldLayoutId id="2147484597" r:id="rId3"/>
    <p:sldLayoutId id="2147484598" r:id="rId4"/>
    <p:sldLayoutId id="2147484599" r:id="rId5"/>
    <p:sldLayoutId id="2147484600" r:id="rId6"/>
    <p:sldLayoutId id="2147484601" r:id="rId7"/>
    <p:sldLayoutId id="2147484602" r:id="rId8"/>
    <p:sldLayoutId id="2147484603" r:id="rId9"/>
    <p:sldLayoutId id="2147484604" r:id="rId10"/>
    <p:sldLayoutId id="2147484605" r:id="rId11"/>
    <p:sldLayoutId id="2147484606" r:id="rId12"/>
    <p:sldLayoutId id="2147484607" r:id="rId13"/>
    <p:sldLayoutId id="2147484608" r:id="rId14"/>
    <p:sldLayoutId id="2147484609" r:id="rId15"/>
    <p:sldLayoutId id="2147484610" r:id="rId16"/>
    <p:sldLayoutId id="2147484612" r:id="rId17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8" pos="3840">
          <p15:clr>
            <a:srgbClr val="F26B43"/>
          </p15:clr>
        </p15:guide>
        <p15:guide id="9" orient="horz" pos="255">
          <p15:clr>
            <a:srgbClr val="F26B43"/>
          </p15:clr>
        </p15:guide>
        <p15:guide id="10" pos="257">
          <p15:clr>
            <a:srgbClr val="F26B43"/>
          </p15:clr>
        </p15:guide>
        <p15:guide id="11" pos="7423">
          <p15:clr>
            <a:srgbClr val="F26B43"/>
          </p15:clr>
        </p15:guide>
        <p15:guide id="12" orient="horz" pos="4156">
          <p15:clr>
            <a:srgbClr val="F26B43"/>
          </p15:clr>
        </p15:guide>
        <p15:guide id="14" orient="horz" pos="1095">
          <p15:clr>
            <a:srgbClr val="F26B43"/>
          </p15:clr>
        </p15:guide>
        <p15:guide id="15" orient="horz" pos="550">
          <p15:clr>
            <a:srgbClr val="F26B43"/>
          </p15:clr>
        </p15:guide>
        <p15:guide id="16" orient="horz" pos="3725">
          <p15:clr>
            <a:srgbClr val="F26B43"/>
          </p15:clr>
        </p15:guide>
        <p15:guide id="17" orient="horz" pos="406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1520449D-022E-43B9-86F7-C622FB904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2400" dirty="0"/>
              <a:t>Politikerutbildning </a:t>
            </a:r>
            <a:br>
              <a:rPr lang="sv-SE" sz="2400" dirty="0"/>
            </a:br>
            <a:r>
              <a:rPr lang="sv-SE" sz="2400" dirty="0"/>
              <a:t>– </a:t>
            </a:r>
            <a:r>
              <a:rPr lang="sv-SE" sz="2000" dirty="0"/>
              <a:t>individutskottets uppdrag och utskottets inre arbete</a:t>
            </a:r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00397904-DC9B-495D-AF39-C273E3B4D5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dirty="0"/>
              <a:t>Våren 2019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1348F2C6-5E21-4EB0-BA08-131E1E9FB6B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4575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Dagens teman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2</a:t>
            </a:fld>
            <a:endParaRPr lang="sv-SE" dirty="0"/>
          </a:p>
        </p:txBody>
      </p:sp>
      <p:sp>
        <p:nvSpPr>
          <p:cNvPr id="10" name="Platshållare för text 9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sv-SE" dirty="0"/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Gränsdragningen mellan nämnd, utskott och förvaltning. 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Beslutsfattande i utskottet - Fatta ett annat beslut än det som förvaltningen föreslagit? Att fatta ordförandebeslut.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/>
              <a:t>Att ta emot besök i utskottet. Kontakt med brukare utanför mötet.</a:t>
            </a:r>
          </a:p>
          <a:p>
            <a:pPr marL="457200" indent="-457200">
              <a:buFont typeface="+mj-lt"/>
              <a:buAutoNum type="arabicPeriod"/>
            </a:pPr>
            <a:endParaRPr lang="sv-SE" dirty="0"/>
          </a:p>
        </p:txBody>
      </p:sp>
    </p:spTree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sv-SE" dirty="0"/>
              <a:t>Utskottets uppdrag och sammanhang</a:t>
            </a:r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270381" y="1170772"/>
            <a:ext cx="4063512" cy="4391829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0"/>
              </a:spcAft>
              <a:buNone/>
            </a:pPr>
            <a:r>
              <a:rPr lang="sv-SE" sz="1600" dirty="0"/>
              <a:t>SDN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Ärenden av principiell beskaffenhet och annars av större vikt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Andra frågor som anges i KL eller andra författningar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Budget 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Mål och riktlinjer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Delegationsförteckning (delegationsförbud)</a:t>
            </a:r>
          </a:p>
          <a:p>
            <a:pPr>
              <a:spcAft>
                <a:spcPts val="0"/>
              </a:spcAft>
            </a:pPr>
            <a:endParaRPr lang="sv-SE" sz="1600" dirty="0"/>
          </a:p>
          <a:p>
            <a:pPr>
              <a:spcAft>
                <a:spcPts val="0"/>
              </a:spcAft>
              <a:buNone/>
            </a:pPr>
            <a:r>
              <a:rPr lang="sv-SE" sz="1600" dirty="0"/>
              <a:t>Individutskottet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Fattar beslut på delegation från SDN</a:t>
            </a:r>
          </a:p>
          <a:p>
            <a:pPr marL="226783" lvl="1" indent="0">
              <a:spcAft>
                <a:spcPts val="0"/>
              </a:spcAft>
              <a:buNone/>
            </a:pPr>
            <a:r>
              <a:rPr lang="sv-SE" sz="1300" dirty="0"/>
              <a:t>”handläggning av vissa sociala ärenden och andra individärenden…” </a:t>
            </a:r>
          </a:p>
          <a:p>
            <a:pPr>
              <a:spcAft>
                <a:spcPts val="0"/>
              </a:spcAft>
            </a:pPr>
            <a:endParaRPr lang="sv-SE" sz="1600" dirty="0"/>
          </a:p>
          <a:p>
            <a:pPr>
              <a:spcAft>
                <a:spcPts val="0"/>
              </a:spcAft>
              <a:buNone/>
            </a:pPr>
            <a:r>
              <a:rPr lang="sv-SE" sz="1600" dirty="0"/>
              <a:t>Förvaltningen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Fattar beslut på delegation från SDN 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Lämnar beslutsunderlag till IU och SDN</a:t>
            </a:r>
          </a:p>
          <a:p>
            <a:pPr>
              <a:spcAft>
                <a:spcPts val="0"/>
              </a:spcAft>
            </a:pPr>
            <a:r>
              <a:rPr lang="sv-SE" sz="1600" dirty="0"/>
              <a:t>Verkställer beslut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856035" y="2318575"/>
            <a:ext cx="1944566" cy="649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>
                <a:latin typeface="Arial" charset="0"/>
              </a:rPr>
              <a:t>SDN (11+11)</a:t>
            </a:r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2063263" y="3112326"/>
            <a:ext cx="1079989" cy="5048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>
                <a:latin typeface="Arial" charset="0"/>
              </a:rPr>
              <a:t>IU (5+3)</a:t>
            </a:r>
          </a:p>
        </p:txBody>
      </p:sp>
      <p:sp>
        <p:nvSpPr>
          <p:cNvPr id="68615" name="Line 8"/>
          <p:cNvSpPr>
            <a:spLocks noChangeShapeType="1"/>
          </p:cNvSpPr>
          <p:nvPr/>
        </p:nvSpPr>
        <p:spPr bwMode="auto">
          <a:xfrm>
            <a:off x="2927838" y="249237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6" name="Line 9"/>
          <p:cNvSpPr>
            <a:spLocks noChangeShapeType="1"/>
          </p:cNvSpPr>
          <p:nvPr/>
        </p:nvSpPr>
        <p:spPr bwMode="auto">
          <a:xfrm flipH="1">
            <a:off x="2350477" y="2542555"/>
            <a:ext cx="360485" cy="4253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7" name="Rectangle 10"/>
          <p:cNvSpPr>
            <a:spLocks noChangeArrowheads="1"/>
          </p:cNvSpPr>
          <p:nvPr/>
        </p:nvSpPr>
        <p:spPr bwMode="auto">
          <a:xfrm>
            <a:off x="2350478" y="4120388"/>
            <a:ext cx="3241431" cy="177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>
                <a:latin typeface="Arial" charset="0"/>
              </a:rPr>
              <a:t>Förvaltningen</a:t>
            </a:r>
          </a:p>
        </p:txBody>
      </p:sp>
      <p:sp>
        <p:nvSpPr>
          <p:cNvPr id="68618" name="Line 11"/>
          <p:cNvSpPr>
            <a:spLocks noChangeShapeType="1"/>
          </p:cNvSpPr>
          <p:nvPr/>
        </p:nvSpPr>
        <p:spPr bwMode="auto">
          <a:xfrm>
            <a:off x="2856035" y="361715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68619" name="Line 12"/>
          <p:cNvSpPr>
            <a:spLocks noChangeShapeType="1"/>
          </p:cNvSpPr>
          <p:nvPr/>
        </p:nvSpPr>
        <p:spPr bwMode="auto">
          <a:xfrm>
            <a:off x="3828288" y="2967864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2495550" y="1170771"/>
            <a:ext cx="2667762" cy="64928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sv-SE" dirty="0">
                <a:latin typeface="Arial" charset="0"/>
              </a:rPr>
              <a:t>KF(81+44)</a:t>
            </a: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3828288" y="1820059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sv-SE"/>
          </a:p>
        </p:txBody>
      </p:sp>
      <p:sp>
        <p:nvSpPr>
          <p:cNvPr id="16" name="textruta 15"/>
          <p:cNvSpPr txBox="1"/>
          <p:nvPr/>
        </p:nvSpPr>
        <p:spPr>
          <a:xfrm>
            <a:off x="1649003" y="1980021"/>
            <a:ext cx="14029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>
                <a:latin typeface="Arial" panose="020B0604020202020204" pitchFamily="34" charset="0"/>
                <a:cs typeface="Arial" panose="020B0604020202020204" pitchFamily="34" charset="0"/>
              </a:rPr>
              <a:t>Reglementen</a:t>
            </a:r>
          </a:p>
        </p:txBody>
      </p:sp>
      <p:sp>
        <p:nvSpPr>
          <p:cNvPr id="20" name="Rektangel 19"/>
          <p:cNvSpPr/>
          <p:nvPr/>
        </p:nvSpPr>
        <p:spPr>
          <a:xfrm>
            <a:off x="3810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sz="2000" dirty="0"/>
              <a:t>Utskottets roll - Gränsdragningen mellan nämnd, utskott och förvaltning</a:t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4</a:t>
            </a:fld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Avgränsningen till nämnden</a:t>
            </a:r>
          </a:p>
          <a:p>
            <a:r>
              <a:rPr lang="sv-SE" dirty="0"/>
              <a:t>Avgränsningen till förvaltningen</a:t>
            </a:r>
          </a:p>
          <a:p>
            <a:pPr lvl="1"/>
            <a:r>
              <a:rPr lang="sv-SE" dirty="0">
                <a:solidFill>
                  <a:srgbClr val="000000"/>
                </a:solidFill>
              </a:rPr>
              <a:t>Tjänstemännens beslutsunderlag skrivs utifrån professionen</a:t>
            </a:r>
            <a:endParaRPr lang="sv-SE" dirty="0"/>
          </a:p>
          <a:p>
            <a:pPr lvl="1"/>
            <a:r>
              <a:rPr lang="sv-SE" dirty="0">
                <a:solidFill>
                  <a:srgbClr val="000000"/>
                </a:solidFill>
              </a:rPr>
              <a:t>Politikerna förväntas ha ett medborgarperspektiv, utgå från människors allmänna rättsuppfattning</a:t>
            </a:r>
          </a:p>
          <a:p>
            <a:pPr lvl="1"/>
            <a:endParaRPr lang="sv-SE" dirty="0">
              <a:solidFill>
                <a:srgbClr val="000000"/>
              </a:solidFill>
            </a:endParaRPr>
          </a:p>
          <a:p>
            <a:pPr lvl="1"/>
            <a:endParaRPr lang="sv-SE" dirty="0">
              <a:solidFill>
                <a:srgbClr val="000000"/>
              </a:solidFill>
            </a:endParaRPr>
          </a:p>
          <a:p>
            <a:pPr lvl="1"/>
            <a:endParaRPr lang="sv-SE" dirty="0">
              <a:solidFill>
                <a:srgbClr val="000000"/>
              </a:solidFill>
            </a:endParaRPr>
          </a:p>
          <a:p>
            <a:r>
              <a:rPr lang="sv-SE" dirty="0"/>
              <a:t>Myndighetsutövning mot enskild </a:t>
            </a:r>
          </a:p>
          <a:p>
            <a:pPr lvl="1"/>
            <a:r>
              <a:rPr lang="sv-SE" dirty="0"/>
              <a:t>Tjänstefelsansvar</a:t>
            </a:r>
          </a:p>
          <a:p>
            <a:pPr marL="226783" lvl="1" indent="0">
              <a:buNone/>
            </a:pPr>
            <a:endParaRPr lang="sv-SE" dirty="0">
              <a:solidFill>
                <a:srgbClr val="000000"/>
              </a:solidFill>
            </a:endParaRPr>
          </a:p>
        </p:txBody>
      </p:sp>
      <p:sp>
        <p:nvSpPr>
          <p:cNvPr id="12" name="Uppåtvinklad 11"/>
          <p:cNvSpPr/>
          <p:nvPr/>
        </p:nvSpPr>
        <p:spPr>
          <a:xfrm>
            <a:off x="1468618" y="3163824"/>
            <a:ext cx="432000" cy="432000"/>
          </a:xfrm>
          <a:prstGeom prst="bentUpArrow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</a:ln>
          <a:effectLst/>
          <a:scene3d>
            <a:camera prst="orthographicFront">
              <a:rot lat="0" lon="1800000" rev="1620000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0000"/>
              </a:solidFill>
            </a:endParaRPr>
          </a:p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4EC35C35-817C-4960-9F34-02BD95E63481}"/>
              </a:ext>
            </a:extLst>
          </p:cNvPr>
          <p:cNvSpPr txBox="1"/>
          <p:nvPr/>
        </p:nvSpPr>
        <p:spPr>
          <a:xfrm>
            <a:off x="2350374" y="3140869"/>
            <a:ext cx="696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Utskottets roll blir att utifrån lagstiftningens krav balansera tjänstepersonernas underlag med medborgarperspektivet</a:t>
            </a:r>
          </a:p>
        </p:txBody>
      </p:sp>
    </p:spTree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Beslutsfattande i utskottet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5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Beslutsfattande på delegation, delegationsförbud</a:t>
            </a:r>
          </a:p>
          <a:p>
            <a:r>
              <a:rPr lang="sv-SE" dirty="0"/>
              <a:t>Ej möjlighet att avstå beslutsfattande (jäv)</a:t>
            </a:r>
          </a:p>
          <a:p>
            <a:r>
              <a:rPr lang="sv-SE" dirty="0"/>
              <a:t>Att lägga ett annat förslag än det som finns i tjänsteutlåtandet</a:t>
            </a:r>
          </a:p>
          <a:p>
            <a:r>
              <a:rPr lang="sv-SE" dirty="0"/>
              <a:t>Att fatta ”ordförandebeslut”</a:t>
            </a: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Kontakt med brukare</a:t>
            </a:r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6</a:t>
            </a:fld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 dirty="0"/>
              <a:t>Företräde inför utskottet</a:t>
            </a:r>
          </a:p>
          <a:p>
            <a:pPr lvl="1"/>
            <a:r>
              <a:rPr lang="sv-SE" dirty="0"/>
              <a:t>Ombud, stödperson</a:t>
            </a:r>
          </a:p>
          <a:p>
            <a:pPr lvl="1"/>
            <a:r>
              <a:rPr lang="sv-SE" dirty="0"/>
              <a:t>Praktiskt – hur går det till? </a:t>
            </a:r>
          </a:p>
          <a:p>
            <a:pPr lvl="1"/>
            <a:r>
              <a:rPr lang="sv-SE" dirty="0"/>
              <a:t>Nya uppgifter/omständigheter – hur hanterar man det?</a:t>
            </a:r>
          </a:p>
          <a:p>
            <a:endParaRPr lang="sv-SE" dirty="0"/>
          </a:p>
          <a:p>
            <a:r>
              <a:rPr lang="sv-SE" dirty="0"/>
              <a:t>Kontakt med brukare individärenden utanför mötet</a:t>
            </a:r>
          </a:p>
        </p:txBody>
      </p:sp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>
            <a:extLst>
              <a:ext uri="{FF2B5EF4-FFF2-40B4-BE49-F238E27FC236}">
                <a16:creationId xmlns:a16="http://schemas.microsoft.com/office/drawing/2014/main" id="{5C9AF932-80BA-46D9-9E06-C638552A76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KONTAKT:</a:t>
            </a:r>
            <a:br>
              <a:rPr lang="sv-SE" dirty="0"/>
            </a:br>
            <a:r>
              <a:rPr lang="sv-SE" dirty="0"/>
              <a:t>Ulrika Andersson, nämndsekreterare Angered</a:t>
            </a:r>
          </a:p>
          <a:p>
            <a:r>
              <a:rPr lang="sv-SE" dirty="0"/>
              <a:t>ulrika.andersson@angered.goteborg.se</a:t>
            </a:r>
          </a:p>
          <a:p>
            <a:endParaRPr lang="sv-SE" dirty="0"/>
          </a:p>
          <a:p>
            <a:r>
              <a:rPr lang="sv-SE" dirty="0"/>
              <a:t>Britta Timan, planeringsledare IFO-FH, Stadsledningskontoret</a:t>
            </a:r>
          </a:p>
          <a:p>
            <a:r>
              <a:rPr lang="sv-SE" dirty="0"/>
              <a:t>britta.timan@stadshuset.goteborg.se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1568218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bgs_stad_16-9_mall_lila_dekorbild_sv.potx" id="{53BD8D77-A181-4E68-909C-BFD9303D4CA8}" vid="{B6EC56D0-EDB3-4D65-8A17-F823B1D4595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gbgs_stad_16-9_mall_lila_dekorbild_sv</Template>
  <TotalTime>0</TotalTime>
  <Words>246</Words>
  <Application>Microsoft Office PowerPoint</Application>
  <PresentationFormat>Bredbild</PresentationFormat>
  <Paragraphs>67</Paragraphs>
  <Slides>7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Wingdings</vt:lpstr>
      <vt:lpstr>Göteborgs Stad – Lila dekor</vt:lpstr>
      <vt:lpstr>Politikerutbildning  – individutskottets uppdrag och utskottets inre arbete</vt:lpstr>
      <vt:lpstr>Dagens teman</vt:lpstr>
      <vt:lpstr>Utskottets uppdrag och sammanhang</vt:lpstr>
      <vt:lpstr>Utskottets roll - Gränsdragningen mellan nämnd, utskott och förvaltning </vt:lpstr>
      <vt:lpstr>Beslutsfattande i utskottet</vt:lpstr>
      <vt:lpstr>Kontakt med brukare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2019-01-23T07:53:06Z</dcterms:created>
  <dcterms:modified xsi:type="dcterms:W3CDTF">2019-03-06T14:00:01Z</dcterms:modified>
</cp:coreProperties>
</file>